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sldIdLst>
    <p:sldId id="256" r:id="rId2"/>
    <p:sldId id="257" r:id="rId3"/>
    <p:sldId id="319" r:id="rId4"/>
    <p:sldId id="327" r:id="rId5"/>
    <p:sldId id="329" r:id="rId6"/>
    <p:sldId id="275" r:id="rId7"/>
    <p:sldId id="270" r:id="rId8"/>
    <p:sldId id="293" r:id="rId9"/>
    <p:sldId id="276" r:id="rId10"/>
    <p:sldId id="316" r:id="rId11"/>
    <p:sldId id="310" r:id="rId12"/>
    <p:sldId id="331" r:id="rId13"/>
    <p:sldId id="279" r:id="rId14"/>
    <p:sldId id="315" r:id="rId15"/>
    <p:sldId id="333" r:id="rId16"/>
    <p:sldId id="335" r:id="rId17"/>
    <p:sldId id="337" r:id="rId18"/>
    <p:sldId id="341" r:id="rId19"/>
    <p:sldId id="343" r:id="rId20"/>
    <p:sldId id="345" r:id="rId21"/>
    <p:sldId id="318" r:id="rId2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6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7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2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45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17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08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446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871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91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987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2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30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15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355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905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59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2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570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B5E3-D3ED-475C-9F30-229F1BB7F376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5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025B5E3-D3ED-475C-9F30-229F1BB7F376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928D383-EF1B-4313-9FD6-62612EE97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06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  <p:sldLayoutId id="2147483835" r:id="rId15"/>
    <p:sldLayoutId id="2147483836" r:id="rId16"/>
    <p:sldLayoutId id="214748383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7152" y="1240326"/>
            <a:ext cx="10094613" cy="1584355"/>
          </a:xfrm>
        </p:spPr>
        <p:txBody>
          <a:bodyPr>
            <a:normAutofit/>
          </a:bodyPr>
          <a:lstStyle/>
          <a:p>
            <a:pPr algn="l"/>
            <a:r>
              <a:rPr lang="en-US" sz="7200" b="1" dirty="0">
                <a:solidFill>
                  <a:srgbClr val="7030A0"/>
                </a:solidFill>
              </a:rPr>
              <a:t>Testing &amp; Accountability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3813" y="3014804"/>
            <a:ext cx="7809209" cy="2369998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/>
              <a:t>An overview of the State and District tests that are required.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88530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450818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Writing 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8099" y="1620571"/>
            <a:ext cx="9026305" cy="2869948"/>
          </a:xfrm>
        </p:spPr>
        <p:txBody>
          <a:bodyPr/>
          <a:lstStyle/>
          <a:p>
            <a:r>
              <a:rPr lang="en-US" dirty="0"/>
              <a:t>Grades K-8</a:t>
            </a:r>
          </a:p>
          <a:p>
            <a:r>
              <a:rPr lang="en-US" dirty="0"/>
              <a:t>High school students enrolled in English I, English II and English III</a:t>
            </a:r>
          </a:p>
          <a:p>
            <a:r>
              <a:rPr lang="en-US" dirty="0"/>
              <a:t>Some schools follow wit and wisdom</a:t>
            </a:r>
          </a:p>
          <a:p>
            <a:r>
              <a:rPr lang="en-US" dirty="0"/>
              <a:t>See your curriculum director at your school with any questions.</a:t>
            </a:r>
          </a:p>
        </p:txBody>
      </p:sp>
    </p:spTree>
    <p:extLst>
      <p:ext uri="{BB962C8B-B14F-4D97-AF65-F5344CB8AC3E}">
        <p14:creationId xmlns:p14="http://schemas.microsoft.com/office/powerpoint/2010/main" val="1909090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33331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End-of-Grade (EOG)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6082" y="796705"/>
            <a:ext cx="10145917" cy="6264998"/>
          </a:xfrm>
        </p:spPr>
        <p:txBody>
          <a:bodyPr>
            <a:normAutofit fontScale="77500" lnSpcReduction="20000"/>
          </a:bodyPr>
          <a:lstStyle/>
          <a:p>
            <a:r>
              <a:rPr lang="en-US" sz="1800" dirty="0"/>
              <a:t>English Language Arts/Reading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All students in grades 3-8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Test items are multiple choice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Measures students mastery of state standards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Available Online and Paper/Pencil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Results are used for school accountability and school administration growth.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Testing window is the last 10 days of the school year</a:t>
            </a:r>
          </a:p>
          <a:p>
            <a:r>
              <a:rPr lang="en-US" sz="1800" dirty="0"/>
              <a:t>Math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All students in grades 3-8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Consists of two parts: calculator inactive and calculator active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Available Online and Paper/pencil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Grades 3 and 4 only have multiple choice items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Grades 5-8 have multiple choice and gridded-response items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Measures students mastery of state standards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Results are used for school accountability and school adm</a:t>
            </a:r>
            <a:r>
              <a:rPr lang="en-US" sz="1400" dirty="0"/>
              <a:t>inistration growth.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Testing window is the last 10 days of the school year</a:t>
            </a:r>
          </a:p>
          <a:p>
            <a:r>
              <a:rPr lang="en-US" sz="1800" dirty="0"/>
              <a:t>Science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All students in grades 5 and 8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Required Online – only exceptions are students with disabilities with documented IEP’s that specify the paper/pencil format is necessary or approved technology hardships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Test items are multiple choice and technology-enhanced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Measures students mastery of state standards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Results are used for school accountability and school administration growth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Testing window is the last 10 days of the school year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2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975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59656"/>
            <a:ext cx="7529060" cy="1134989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                 End of Course (EOC)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1120" y="1097281"/>
            <a:ext cx="7650479" cy="5079682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/>
              <a:t>Biology, English II, NC Math 1 and NC Math 3 – students enrolled in these courses must take the appropriate EOC at the completion of the course.</a:t>
            </a:r>
          </a:p>
          <a:p>
            <a:r>
              <a:rPr lang="en-US" sz="1800" dirty="0"/>
              <a:t>Required Online – (exceptions are technology hardships or students with disabilities who have documented accommodations that specify a paper/pencil test format is necessary.</a:t>
            </a:r>
          </a:p>
          <a:p>
            <a:r>
              <a:rPr lang="en-US" sz="1800" dirty="0"/>
              <a:t>English II contains multiple choice and constructed response items</a:t>
            </a:r>
          </a:p>
          <a:p>
            <a:r>
              <a:rPr lang="en-US" sz="1800" dirty="0"/>
              <a:t>NC Math 1 consists of two parts – calculator active (students may use a calculator) and calculator inactive (students can not use a calculator) this online assessment contains items that are multiple choice and items that require students to enter their responses in a text box. The Paper/Pencil contains  of multiple choice and gridded response items.</a:t>
            </a:r>
          </a:p>
          <a:p>
            <a:r>
              <a:rPr lang="en-US" sz="1800" dirty="0"/>
              <a:t>NC Math 3 assessment contains only calculator active items and the online assessment contains items that are multiple choice, numeric entry, and technology enhanced items. The Paper/Pencil contains multiple choice and gridded response items.</a:t>
            </a:r>
          </a:p>
          <a:p>
            <a:r>
              <a:rPr lang="en-US" sz="1800" dirty="0"/>
              <a:t>Biology online items are multiple choice and technology enhanced items. The Paper/Pencil assessment contains only multiple-choice items.</a:t>
            </a:r>
          </a:p>
          <a:p>
            <a:r>
              <a:rPr lang="en-US" sz="1800" dirty="0"/>
              <a:t>All EOC’s results will count as at least 20% of the student's final grade in the course.</a:t>
            </a:r>
          </a:p>
        </p:txBody>
      </p:sp>
    </p:spTree>
    <p:extLst>
      <p:ext uri="{BB962C8B-B14F-4D97-AF65-F5344CB8AC3E}">
        <p14:creationId xmlns:p14="http://schemas.microsoft.com/office/powerpoint/2010/main" val="3200847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99176"/>
            <a:ext cx="10018713" cy="76049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NC Check-Ins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334" y="1385181"/>
            <a:ext cx="9434465" cy="4791782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NC Check-Ins are not required by the state however BCS requires that all schools take these assessments.</a:t>
            </a:r>
          </a:p>
          <a:p>
            <a:pPr lvl="1"/>
            <a:r>
              <a:rPr lang="en-US" dirty="0"/>
              <a:t>NC Check-Ins are interim assessments developed by NCDPI that are aligned to grade level content standards.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/>
              <a:t>ELA grades 3-8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/>
              <a:t>Math grades 3-8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/>
              <a:t>Science grades 5 &amp; 8 (required online)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/>
              <a:t>Biology, English 2, NC Math 1 and NC Math 3 (required online)</a:t>
            </a:r>
          </a:p>
          <a:p>
            <a:pPr lvl="1"/>
            <a:r>
              <a:rPr lang="en-US" dirty="0"/>
              <a:t>NC Check-Ins provide students, teachers, parents and stakeholders with immediate data and a reliable estimate of students’ current performance on a subset of content standards.</a:t>
            </a:r>
          </a:p>
          <a:p>
            <a:pPr lvl="1"/>
            <a:r>
              <a:rPr lang="en-US" dirty="0"/>
              <a:t>Since EOG’s and NC Check-Ins share a common item bank, students are exposed to similar item types found on the EOG’s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17900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79214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NC Extend </a:t>
            </a:r>
            <a:r>
              <a:rPr lang="en-US" sz="4800" b="1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2708" y="1665838"/>
            <a:ext cx="9371091" cy="4411537"/>
          </a:xfrm>
        </p:spPr>
        <p:txBody>
          <a:bodyPr/>
          <a:lstStyle/>
          <a:p>
            <a:r>
              <a:rPr lang="en-US" dirty="0"/>
              <a:t>Designed for students who have a significant cognitive disability, have a current IEP, and instructed in the North Carolina Extended Content Standards in all content areas.</a:t>
            </a:r>
          </a:p>
          <a:p>
            <a:r>
              <a:rPr lang="en-US" dirty="0"/>
              <a:t>Are enrolled in grades 3-8, 10 or 11 </a:t>
            </a:r>
          </a:p>
          <a:p>
            <a:r>
              <a:rPr lang="en-US" dirty="0"/>
              <a:t>Students must complete grade level multiple choice items</a:t>
            </a:r>
          </a:p>
          <a:p>
            <a:r>
              <a:rPr lang="en-US" dirty="0"/>
              <a:t>Required Online</a:t>
            </a:r>
          </a:p>
          <a:p>
            <a:r>
              <a:rPr lang="en-US" dirty="0"/>
              <a:t>Measures student performance in ELA/Reading and Math at grades 3-8, 10 and 11 and Science at grades 5, 8, 10 and 11.</a:t>
            </a:r>
          </a:p>
        </p:txBody>
      </p:sp>
    </p:spTree>
    <p:extLst>
      <p:ext uri="{BB962C8B-B14F-4D97-AF65-F5344CB8AC3E}">
        <p14:creationId xmlns:p14="http://schemas.microsoft.com/office/powerpoint/2010/main" val="2500461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420914"/>
            <a:ext cx="5743802" cy="122681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                                 </a:t>
            </a:r>
            <a:r>
              <a:rPr lang="en-US" b="1" dirty="0" err="1">
                <a:solidFill>
                  <a:srgbClr val="7030A0"/>
                </a:solidFill>
              </a:rPr>
              <a:t>PreACT</a:t>
            </a:r>
            <a:br>
              <a:rPr lang="en-US" b="1" dirty="0">
                <a:solidFill>
                  <a:srgbClr val="7030A0"/>
                </a:solidFill>
              </a:rPr>
            </a:b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5143" y="1239520"/>
            <a:ext cx="7860937" cy="4937443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PreACT</a:t>
            </a:r>
            <a:r>
              <a:rPr lang="en-US" dirty="0"/>
              <a:t> simulates the ACT testing experiences </a:t>
            </a:r>
          </a:p>
          <a:p>
            <a:r>
              <a:rPr lang="en-US" dirty="0"/>
              <a:t>All students in Grade 10 are required by the state to test during the Fall testing window.</a:t>
            </a:r>
          </a:p>
          <a:p>
            <a:r>
              <a:rPr lang="en-US" dirty="0" err="1"/>
              <a:t>PreACT</a:t>
            </a:r>
            <a:r>
              <a:rPr lang="en-US" dirty="0"/>
              <a:t> includes four multiple-choice tests: English, Math, Reading and Science </a:t>
            </a:r>
          </a:p>
          <a:p>
            <a:r>
              <a:rPr lang="en-US" dirty="0"/>
              <a:t>Reported on the same scale as ACT</a:t>
            </a:r>
          </a:p>
          <a:p>
            <a:r>
              <a:rPr lang="en-US" dirty="0"/>
              <a:t>Results are used by high schools for advising and counseling students; for evaluating instructional effectiveness and planning curriculum, for predicting which students are on track to be college ready and to help with appropriate course placement.</a:t>
            </a:r>
          </a:p>
        </p:txBody>
      </p:sp>
    </p:spTree>
    <p:extLst>
      <p:ext uri="{BB962C8B-B14F-4D97-AF65-F5344CB8AC3E}">
        <p14:creationId xmlns:p14="http://schemas.microsoft.com/office/powerpoint/2010/main" val="4129921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1886"/>
            <a:ext cx="7957457" cy="129880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                       CCRAA at Grade 10 and 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9714" y="1513840"/>
            <a:ext cx="8011886" cy="466312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Is an alternate assessment for participation in the </a:t>
            </a:r>
            <a:r>
              <a:rPr lang="en-US" dirty="0" err="1"/>
              <a:t>PreACT</a:t>
            </a:r>
            <a:r>
              <a:rPr lang="en-US" dirty="0"/>
              <a:t> (grade 10) which is administered in the Fall and the ACT (grade 11) which is administered in the Spring.</a:t>
            </a:r>
          </a:p>
          <a:p>
            <a:r>
              <a:rPr lang="en-US" dirty="0"/>
              <a:t>Grade 10 contains multiple-choice questions and Grade 11 contains multiple-choice questions and one constructed-response item</a:t>
            </a:r>
          </a:p>
          <a:p>
            <a:r>
              <a:rPr lang="en-US" dirty="0"/>
              <a:t>Is appropriate for students with disabilities enrolled in grade 10 (</a:t>
            </a:r>
            <a:r>
              <a:rPr lang="en-US" dirty="0" err="1"/>
              <a:t>PreACT</a:t>
            </a:r>
            <a:r>
              <a:rPr lang="en-US" dirty="0"/>
              <a:t>) and grade 11 (ACT) who have an IEP and </a:t>
            </a:r>
          </a:p>
          <a:p>
            <a:pPr lvl="2"/>
            <a:r>
              <a:rPr lang="en-US" dirty="0"/>
              <a:t>Exhibit severe delays in all areas development</a:t>
            </a:r>
            <a:endParaRPr lang="en-US" sz="3600" dirty="0"/>
          </a:p>
          <a:p>
            <a:pPr lvl="2"/>
            <a:r>
              <a:rPr lang="en-US" dirty="0"/>
              <a:t>Are following a course of study that upon completing high school, may not lead to admission into a college-level course of study resulting in a college degree</a:t>
            </a:r>
          </a:p>
          <a:p>
            <a:pPr lvl="2"/>
            <a:r>
              <a:rPr lang="en-US" dirty="0"/>
              <a:t>ARE NOT receiving instruction in the North Carolina Extended Content Standards</a:t>
            </a:r>
          </a:p>
          <a:p>
            <a:pPr lvl="2"/>
            <a:r>
              <a:rPr lang="en-US" dirty="0"/>
              <a:t>Also are have to have written parental permission to take the alternate assessment.</a:t>
            </a:r>
          </a:p>
        </p:txBody>
      </p:sp>
    </p:spTree>
    <p:extLst>
      <p:ext uri="{BB962C8B-B14F-4D97-AF65-F5344CB8AC3E}">
        <p14:creationId xmlns:p14="http://schemas.microsoft.com/office/powerpoint/2010/main" val="4293594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1886" y="522514"/>
            <a:ext cx="4847771" cy="62727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            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0971" y="1229360"/>
            <a:ext cx="7933510" cy="494760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All students at grade 11 are required by the State to take the ACT in the Spring.</a:t>
            </a:r>
          </a:p>
          <a:p>
            <a:r>
              <a:rPr lang="en-US" dirty="0"/>
              <a:t>It is a curriculum-and standards-based assessment that evaluates 11</a:t>
            </a:r>
            <a:r>
              <a:rPr lang="en-US" baseline="30000" dirty="0"/>
              <a:t>th</a:t>
            </a:r>
            <a:r>
              <a:rPr lang="en-US" dirty="0"/>
              <a:t> graders general learning outcomes in English, Math, Reading, Science and Writing.</a:t>
            </a:r>
          </a:p>
          <a:p>
            <a:r>
              <a:rPr lang="en-US" dirty="0"/>
              <a:t>It is used as a college admissions and placement test and is accepted by all four-year colleges and universities in the United States.</a:t>
            </a:r>
          </a:p>
          <a:p>
            <a:r>
              <a:rPr lang="en-US" dirty="0"/>
              <a:t>Results are used by high schools for advising and counseling students; for evaluating instructional effectiveness and planning curriculum, and by colleges and universities to make decisions regarding admissions, scholarships and loans as well as course placement. Also used as a part of the state’s high school accountability framework.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59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711199"/>
            <a:ext cx="6977518" cy="855051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            ACT WorkKeys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8685" y="1566251"/>
            <a:ext cx="5442857" cy="436627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Any student who is identified as a Career and Technical Education (CTE) concentrator is required to complete the ACT WorkKeys assessments.</a:t>
            </a:r>
          </a:p>
          <a:p>
            <a:r>
              <a:rPr lang="en-US" dirty="0"/>
              <a:t>Applied Math, Graphic Literacy and Workplace Documents are the three ACT WorkKeys assessments</a:t>
            </a:r>
          </a:p>
          <a:p>
            <a:r>
              <a:rPr lang="en-US" dirty="0"/>
              <a:t>Students who achieve qualifying scores on these assessments can earn a North Carolina Career Readiness Certificate. </a:t>
            </a:r>
          </a:p>
          <a:p>
            <a:r>
              <a:rPr lang="en-US" dirty="0"/>
              <a:t>Results are also used as a part of the state’s accountability framework.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8044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812800"/>
            <a:ext cx="7877403" cy="1061717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Advanced Placement (AP)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971" y="2061029"/>
            <a:ext cx="6850744" cy="301796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AP program allows students to take college-level classes and exams to earn college credit. </a:t>
            </a:r>
          </a:p>
          <a:p>
            <a:r>
              <a:rPr lang="en-US" dirty="0"/>
              <a:t>AP courses are optional</a:t>
            </a:r>
          </a:p>
          <a:p>
            <a:r>
              <a:rPr lang="en-US" dirty="0"/>
              <a:t>AP exams consist of multiple choice and free-response items</a:t>
            </a:r>
          </a:p>
          <a:p>
            <a:r>
              <a:rPr lang="en-US" dirty="0"/>
              <a:t>In order to receive college credit students must score a 3 or higher.</a:t>
            </a:r>
          </a:p>
        </p:txBody>
      </p:sp>
    </p:spTree>
    <p:extLst>
      <p:ext uri="{BB962C8B-B14F-4D97-AF65-F5344CB8AC3E}">
        <p14:creationId xmlns:p14="http://schemas.microsoft.com/office/powerpoint/2010/main" val="3584832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633743"/>
            <a:ext cx="10515600" cy="2324431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7030A0"/>
                </a:solidFill>
              </a:rPr>
              <a:t> Different Types of Tests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8140975"/>
              </p:ext>
            </p:extLst>
          </p:nvPr>
        </p:nvGraphicFramePr>
        <p:xfrm>
          <a:off x="1665838" y="1004934"/>
          <a:ext cx="10284736" cy="6868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6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7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0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95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8813">
                <a:tc>
                  <a:txBody>
                    <a:bodyPr/>
                    <a:lstStyle/>
                    <a:p>
                      <a:r>
                        <a:rPr lang="en-US" dirty="0"/>
                        <a:t>District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Tests for K-8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District Tests</a:t>
                      </a:r>
                      <a:r>
                        <a:rPr lang="en-US" baseline="0" dirty="0"/>
                        <a:t> for 9-12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 Tests for K-8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 Tests</a:t>
                      </a:r>
                      <a:r>
                        <a:rPr lang="en-US" baseline="0" dirty="0"/>
                        <a:t> for 9-12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848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 3 BOG Math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Common Assessments:</a:t>
                      </a: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Foundations of Math 1, Math 1, Math 2, </a:t>
                      </a:r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 3, English 1, English 2,</a:t>
                      </a: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Biology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WIDA Screener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WIDA Screener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3642">
                <a:tc>
                  <a:txBody>
                    <a:bodyPr/>
                    <a:lstStyle/>
                    <a:p>
                      <a:r>
                        <a:rPr lang="en-US" sz="105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iReady</a:t>
                      </a:r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Diagnostic Benchmark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</a:p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 (Grades 1-8)</a:t>
                      </a:r>
                    </a:p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Reading (Grades</a:t>
                      </a:r>
                      <a:r>
                        <a:rPr lang="en-US" sz="105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4-8)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 Assessment –</a:t>
                      </a: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English  II &amp; III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 for ELLs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 for ELLs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875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 Assessment (K-8)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 Testing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Alternate</a:t>
                      </a:r>
                      <a:r>
                        <a:rPr lang="en-US" sz="105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ACCESS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Alternate</a:t>
                      </a: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ACCESS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027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K-2 Math Assessments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 Check-ins (Biology, English 2, Math 1 and Math 3</a:t>
                      </a: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Itation</a:t>
                      </a:r>
                      <a:r>
                        <a:rPr lang="en-US" sz="105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Reading (K-3)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CDM – Credit</a:t>
                      </a: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by Demonstrated Mastery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027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 3 IQ Test – (OLSAT8)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BOG3 (ELA)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EOC’s – Biology, English II, NC Math 1 and NC Math 3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5001"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 Check-ins  (ELA,</a:t>
                      </a:r>
                      <a:r>
                        <a:rPr lang="en-US" sz="105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Math &amp; Science)</a:t>
                      </a:r>
                    </a:p>
                    <a:p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EOG’s (Grades</a:t>
                      </a:r>
                      <a:r>
                        <a:rPr lang="en-US" sz="105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3-8 </a:t>
                      </a:r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Reading and Math)</a:t>
                      </a:r>
                      <a:r>
                        <a:rPr lang="en-US" sz="105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 5 &amp; 8 Science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NCEXTEND</a:t>
                      </a: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English II, Biology, and NC Math 1 at Grade 10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875">
                <a:tc>
                  <a:txBody>
                    <a:bodyPr/>
                    <a:lstStyle/>
                    <a:p>
                      <a:endParaRPr lang="en-US" sz="105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 3 EOG Reading Retest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WorkKeys  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027">
                <a:tc>
                  <a:txBody>
                    <a:bodyPr/>
                    <a:lstStyle/>
                    <a:p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 to</a:t>
                      </a:r>
                      <a:r>
                        <a:rPr lang="en-US" sz="105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Achieve Test (for Grade 3)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PreACT</a:t>
                      </a: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Grade 10</a:t>
                      </a:r>
                    </a:p>
                    <a:p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CCRAA at Grade 10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9437">
                <a:tc>
                  <a:txBody>
                    <a:bodyPr/>
                    <a:lstStyle/>
                    <a:p>
                      <a:endParaRPr lang="en-US" sz="105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NCEXTEND1 (Grades</a:t>
                      </a:r>
                      <a:r>
                        <a:rPr lang="en-US" sz="105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3-8 </a:t>
                      </a:r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Reading and Math  Grade 5 &amp; 8 Science)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 – Grade 11</a:t>
                      </a:r>
                    </a:p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CCRAA at Grade 11</a:t>
                      </a:r>
                    </a:p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 Extend 1 Grade</a:t>
                      </a: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3922">
                <a:tc>
                  <a:txBody>
                    <a:bodyPr/>
                    <a:lstStyle/>
                    <a:p>
                      <a:endParaRPr lang="en-US" sz="105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</a:t>
                      </a:r>
                      <a:r>
                        <a:rPr lang="en-US" sz="105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Final Exams (Grades 6-8)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9109">
                <a:tc>
                  <a:txBody>
                    <a:bodyPr/>
                    <a:lstStyle/>
                    <a:p>
                      <a:endParaRPr lang="en-US" sz="105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EOC – NC Math 1, NC Math 3, and Biology (Grade 5-8) 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(Online)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5925">
                <a:tc gridSpan="4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119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Common Assessments</a:t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sz="2700" b="1" dirty="0">
                <a:solidFill>
                  <a:srgbClr val="7030A0"/>
                </a:solidFill>
              </a:rPr>
              <a:t>Foundations of Math 1, NC Math 1, Math 2, NC Math 3, English 1</a:t>
            </a:r>
            <a:r>
              <a:rPr lang="en-US" sz="2700" b="1">
                <a:solidFill>
                  <a:srgbClr val="7030A0"/>
                </a:solidFill>
              </a:rPr>
              <a:t>, English </a:t>
            </a:r>
            <a:r>
              <a:rPr lang="en-US" sz="2700" b="1" dirty="0">
                <a:solidFill>
                  <a:srgbClr val="7030A0"/>
                </a:solidFill>
              </a:rPr>
              <a:t>2 and Biology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8342" y="2560321"/>
            <a:ext cx="8614681" cy="2795450"/>
          </a:xfrm>
        </p:spPr>
        <p:txBody>
          <a:bodyPr>
            <a:normAutofit/>
          </a:bodyPr>
          <a:lstStyle/>
          <a:p>
            <a:r>
              <a:rPr lang="en-US" dirty="0"/>
              <a:t>Online via school net</a:t>
            </a:r>
          </a:p>
          <a:p>
            <a:r>
              <a:rPr lang="en-US" dirty="0"/>
              <a:t>Benchmark assessment to see where the students are at in order to reteach and remediate if needed.</a:t>
            </a:r>
          </a:p>
          <a:p>
            <a:r>
              <a:rPr lang="en-US" dirty="0"/>
              <a:t>Assessment is given after every unit.</a:t>
            </a:r>
          </a:p>
        </p:txBody>
      </p:sp>
    </p:spTree>
    <p:extLst>
      <p:ext uri="{BB962C8B-B14F-4D97-AF65-F5344CB8AC3E}">
        <p14:creationId xmlns:p14="http://schemas.microsoft.com/office/powerpoint/2010/main" val="3578991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1500" b="1" dirty="0">
                <a:solidFill>
                  <a:schemeClr val="accent1">
                    <a:lumMod val="75000"/>
                  </a:schemeClr>
                </a:solidFill>
              </a:rPr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400" dirty="0"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62694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-1176950"/>
            <a:ext cx="9479436" cy="3615349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Required Online Assessments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491409"/>
              </p:ext>
            </p:extLst>
          </p:nvPr>
        </p:nvGraphicFramePr>
        <p:xfrm>
          <a:off x="2727186" y="1162047"/>
          <a:ext cx="6490103" cy="4924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92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0659"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2022/2023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615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ACCESS for ELLs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820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English II EOC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820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NC Math 1 EOC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820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NC Math 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820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Biology EOC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820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Science Grade 5 EOG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820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Science Grade 8 EOG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4703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EOG Mathematics  (Grades 5 &amp; 8)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820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NCEXTEND 1 ELA/Reading, Math Grades 3-8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4703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NCEXTEND 1 Science (Grades 5 &amp; 8)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4703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NC Extend 1 Biology, English II and NC Math 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339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NC Check-Ins Science (Grades 5 &amp; 8)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4703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NC Check-Ins NC Math 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8820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EOG ELA/Reading (Grades 6-8)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8820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EOG Mathematics (Grades 6-7)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8820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EOG Mathematics (Grade 4)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8820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EOG ELA/Reading (Grades 3-5)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8820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EOG Mathematics (Grade 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88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6172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4" marR="6664" marT="6664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11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94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>
                <a:solidFill>
                  <a:srgbClr val="7030A0"/>
                </a:solidFill>
              </a:rPr>
              <a:t>Wida</a:t>
            </a:r>
            <a:r>
              <a:rPr lang="en-US" b="1" dirty="0">
                <a:solidFill>
                  <a:srgbClr val="7030A0"/>
                </a:solidFill>
              </a:rPr>
              <a:t> Screener </a:t>
            </a:r>
            <a:br>
              <a:rPr lang="en-US" b="1" dirty="0">
                <a:solidFill>
                  <a:srgbClr val="7030A0"/>
                </a:solidFill>
              </a:rPr>
            </a:b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9868" y="1475715"/>
            <a:ext cx="9343931" cy="4701248"/>
          </a:xfrm>
        </p:spPr>
        <p:txBody>
          <a:bodyPr>
            <a:normAutofit/>
          </a:bodyPr>
          <a:lstStyle/>
          <a:p>
            <a:r>
              <a:rPr lang="en-US" dirty="0"/>
              <a:t>Eligibility for being assessed is based on the results of the Home Language Survey.</a:t>
            </a:r>
          </a:p>
          <a:p>
            <a:r>
              <a:rPr lang="en-US" dirty="0"/>
              <a:t>This screener determines if the student is identified as EL and the score also determines student eligibility for state EL testing accommodations.</a:t>
            </a:r>
          </a:p>
          <a:p>
            <a:r>
              <a:rPr lang="en-US" dirty="0"/>
              <a:t>Is administered to all eligible language-minority students in K-12 within 30 calendar days at the beginning of the school year and within 14 calendar days if the student enrolls after the beginning of the year. </a:t>
            </a:r>
          </a:p>
          <a:p>
            <a:r>
              <a:rPr lang="en-US" dirty="0"/>
              <a:t>Consists of four subtest that assess the student’s English speaking, listening, reading and writing.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497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ACCESS for ELLs &amp; Alternate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0282" y="2245259"/>
            <a:ext cx="9592742" cy="354594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Assessing Comprehension and Communication in English State-to-State for English Language Learners (ACCESS for ELLs) is the state designated EL Proficiency test.</a:t>
            </a:r>
          </a:p>
          <a:p>
            <a:r>
              <a:rPr lang="en-US" dirty="0"/>
              <a:t>Required Online</a:t>
            </a:r>
          </a:p>
          <a:p>
            <a:r>
              <a:rPr lang="en-US" dirty="0"/>
              <a:t>Used to measure progress and proficiency of </a:t>
            </a:r>
            <a:r>
              <a:rPr lang="en-US" dirty="0" err="1"/>
              <a:t>Els</a:t>
            </a:r>
            <a:r>
              <a:rPr lang="en-US" dirty="0"/>
              <a:t> in the English Language.</a:t>
            </a:r>
          </a:p>
          <a:p>
            <a:r>
              <a:rPr lang="en-US" dirty="0"/>
              <a:t>The Alternate ACCESS for ELLs is an assessment of English language proficiency for students in grades 1-12 who are identified as language minority students and also have significant cognitive disabilities.</a:t>
            </a:r>
          </a:p>
          <a:p>
            <a:r>
              <a:rPr lang="en-US" dirty="0"/>
              <a:t>Both the ACCESS and the Alternate ACCESS consist of four subtests that access the student’s English speaking, listening, reading, and writing skills.</a:t>
            </a:r>
          </a:p>
        </p:txBody>
      </p:sp>
    </p:spTree>
    <p:extLst>
      <p:ext uri="{BB962C8B-B14F-4D97-AF65-F5344CB8AC3E}">
        <p14:creationId xmlns:p14="http://schemas.microsoft.com/office/powerpoint/2010/main" val="988424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316872"/>
            <a:ext cx="10018713" cy="1557645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7030A0"/>
                </a:solidFill>
              </a:rPr>
              <a:t>Beginning-of-Grade 3 (BOG3) </a:t>
            </a:r>
            <a:br>
              <a:rPr lang="en-US" sz="4000" b="1" dirty="0">
                <a:solidFill>
                  <a:srgbClr val="7030A0"/>
                </a:solidFill>
              </a:rPr>
            </a:br>
            <a:r>
              <a:rPr lang="en-US" sz="4000" b="1" dirty="0">
                <a:solidFill>
                  <a:srgbClr val="7030A0"/>
                </a:solidFill>
              </a:rPr>
              <a:t>English Language Arts/Reading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334" y="1955549"/>
            <a:ext cx="9510665" cy="3924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 The purpose of the test is to establish a baseline measure of beginning third-grade students’ ELA/reading skills. </a:t>
            </a:r>
          </a:p>
          <a:p>
            <a:pPr marL="0" indent="0">
              <a:buNone/>
            </a:pPr>
            <a:r>
              <a:rPr lang="en-US" dirty="0"/>
              <a:t>• All test items are multiple-choice. </a:t>
            </a:r>
          </a:p>
          <a:p>
            <a:pPr marL="0" indent="0">
              <a:buNone/>
            </a:pPr>
            <a:r>
              <a:rPr lang="en-US" dirty="0"/>
              <a:t>• The test is available in online and paper/pencil formats. </a:t>
            </a:r>
          </a:p>
          <a:p>
            <a:pPr marL="0" indent="0">
              <a:buNone/>
            </a:pPr>
            <a:r>
              <a:rPr lang="en-US" dirty="0"/>
              <a:t>• The BOG3 testing window begins on the 11th day of the school year and continues through the 15th day</a:t>
            </a:r>
            <a:r>
              <a:rPr lang="en-US" dirty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r>
              <a:rPr lang="en-US" dirty="0"/>
              <a:t>• Data from the BOG3 is used for school accountability growth and student growth for teachers and administrators.</a:t>
            </a:r>
          </a:p>
        </p:txBody>
      </p:sp>
    </p:spTree>
    <p:extLst>
      <p:ext uri="{BB962C8B-B14F-4D97-AF65-F5344CB8AC3E}">
        <p14:creationId xmlns:p14="http://schemas.microsoft.com/office/powerpoint/2010/main" val="2066641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374" y="595265"/>
            <a:ext cx="10018713" cy="1752599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OLSAT8 – 3</a:t>
            </a:r>
            <a:r>
              <a:rPr lang="en-US" b="1" baseline="30000" dirty="0">
                <a:solidFill>
                  <a:srgbClr val="7030A0"/>
                </a:solidFill>
              </a:rPr>
              <a:t>rd</a:t>
            </a:r>
            <a:r>
              <a:rPr lang="en-US" b="1" dirty="0">
                <a:solidFill>
                  <a:srgbClr val="7030A0"/>
                </a:solidFill>
              </a:rPr>
              <a:t> Grade IQ Test</a:t>
            </a:r>
            <a:br>
              <a:rPr lang="en-US" b="1" dirty="0">
                <a:solidFill>
                  <a:srgbClr val="7030A0"/>
                </a:solidFill>
              </a:rPr>
            </a:b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0882" y="2218714"/>
            <a:ext cx="7079810" cy="2100404"/>
          </a:xfrm>
        </p:spPr>
        <p:txBody>
          <a:bodyPr/>
          <a:lstStyle/>
          <a:p>
            <a:r>
              <a:rPr lang="en-US" dirty="0"/>
              <a:t>IQ test that BCS gives to all 3</a:t>
            </a:r>
            <a:r>
              <a:rPr lang="en-US" baseline="30000" dirty="0"/>
              <a:t>rd</a:t>
            </a:r>
            <a:r>
              <a:rPr lang="en-US" dirty="0"/>
              <a:t> Grade students.</a:t>
            </a:r>
          </a:p>
          <a:p>
            <a:r>
              <a:rPr lang="en-US" dirty="0"/>
              <a:t>Online </a:t>
            </a:r>
          </a:p>
          <a:p>
            <a:r>
              <a:rPr lang="en-US" dirty="0"/>
              <a:t>Used in guidance and in EC placement.</a:t>
            </a:r>
          </a:p>
        </p:txBody>
      </p:sp>
    </p:spTree>
    <p:extLst>
      <p:ext uri="{BB962C8B-B14F-4D97-AF65-F5344CB8AC3E}">
        <p14:creationId xmlns:p14="http://schemas.microsoft.com/office/powerpoint/2010/main" val="2770429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34566"/>
            <a:ext cx="10515600" cy="76954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Read to Achieve Test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6740" y="1502875"/>
            <a:ext cx="9027059" cy="467408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Is linked to the Read to Achieve Program and is aligned with the NC Standard Course of Study</a:t>
            </a:r>
          </a:p>
          <a:p>
            <a:r>
              <a:rPr lang="en-US" dirty="0"/>
              <a:t>Students who score an achievement level 3 or higher satisfies the requirements of the Read to Achieve legislation.</a:t>
            </a:r>
          </a:p>
          <a:p>
            <a:r>
              <a:rPr lang="en-US" dirty="0"/>
              <a:t>Available Online and Paper/Pencil</a:t>
            </a:r>
          </a:p>
          <a:p>
            <a:r>
              <a:rPr lang="en-US" dirty="0"/>
              <a:t>Multiple choice </a:t>
            </a:r>
          </a:p>
          <a:p>
            <a:r>
              <a:rPr lang="en-US" dirty="0"/>
              <a:t>Three testing windows available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Following the regular administration of the Grade 3 EOG ELA/Reading Test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At the end of Reading camp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Before the November 1 midyear promotion of students placed in the ¾ transitional class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37171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344032"/>
            <a:ext cx="10018713" cy="1276539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rgbClr val="7030A0"/>
                </a:solidFill>
              </a:rPr>
              <a:t>iReady</a:t>
            </a:r>
            <a:r>
              <a:rPr lang="en-US" b="1" dirty="0">
                <a:solidFill>
                  <a:srgbClr val="7030A0"/>
                </a:solidFill>
              </a:rPr>
              <a:t> Diagnostic Benchmarks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0938" y="1358021"/>
            <a:ext cx="9239061" cy="4521572"/>
          </a:xfrm>
        </p:spPr>
        <p:txBody>
          <a:bodyPr>
            <a:normAutofit/>
          </a:bodyPr>
          <a:lstStyle/>
          <a:p>
            <a:r>
              <a:rPr lang="en-US" dirty="0"/>
              <a:t>Research based screener that shows if students are on grade level, above grade level or below grade level.</a:t>
            </a:r>
          </a:p>
          <a:p>
            <a:r>
              <a:rPr lang="en-US" dirty="0"/>
              <a:t>Gives information in order to help reteach and remediate specific content as needed</a:t>
            </a:r>
          </a:p>
          <a:p>
            <a:r>
              <a:rPr lang="en-US" dirty="0"/>
              <a:t>Online</a:t>
            </a:r>
          </a:p>
          <a:p>
            <a:r>
              <a:rPr lang="en-US" dirty="0"/>
              <a:t>Required by the District</a:t>
            </a:r>
          </a:p>
          <a:p>
            <a:r>
              <a:rPr lang="en-US" dirty="0"/>
              <a:t>Math (Grades K-8)</a:t>
            </a:r>
          </a:p>
          <a:p>
            <a:r>
              <a:rPr lang="en-US" dirty="0"/>
              <a:t>Reading (Grades K-8)</a:t>
            </a:r>
          </a:p>
        </p:txBody>
      </p:sp>
    </p:spTree>
    <p:extLst>
      <p:ext uri="{BB962C8B-B14F-4D97-AF65-F5344CB8AC3E}">
        <p14:creationId xmlns:p14="http://schemas.microsoft.com/office/powerpoint/2010/main" val="40531067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8682</TotalTime>
  <Words>2053</Words>
  <Application>Microsoft Office PowerPoint</Application>
  <PresentationFormat>Widescreen</PresentationFormat>
  <Paragraphs>188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Corbel</vt:lpstr>
      <vt:lpstr>Trebuchet MS</vt:lpstr>
      <vt:lpstr>Verdana</vt:lpstr>
      <vt:lpstr>Wingdings</vt:lpstr>
      <vt:lpstr>Parallax</vt:lpstr>
      <vt:lpstr>Testing &amp; Accountability</vt:lpstr>
      <vt:lpstr> Different Types of Tests</vt:lpstr>
      <vt:lpstr>Required Online Assessments</vt:lpstr>
      <vt:lpstr>Wida Screener  </vt:lpstr>
      <vt:lpstr>ACCESS for ELLs &amp; Alternate ACCESS</vt:lpstr>
      <vt:lpstr>Beginning-of-Grade 3 (BOG3)  English Language Arts/Reading Test</vt:lpstr>
      <vt:lpstr>OLSAT8 – 3rd Grade IQ Test </vt:lpstr>
      <vt:lpstr>Read to Achieve Test </vt:lpstr>
      <vt:lpstr>iReady Diagnostic Benchmarks</vt:lpstr>
      <vt:lpstr>Writing Assessments</vt:lpstr>
      <vt:lpstr>End-of-Grade (EOG)</vt:lpstr>
      <vt:lpstr>                 End of Course (EOC)</vt:lpstr>
      <vt:lpstr>NC Check-Ins</vt:lpstr>
      <vt:lpstr>NC Extend 1</vt:lpstr>
      <vt:lpstr>                                 PreACT </vt:lpstr>
      <vt:lpstr>                       CCRAA at Grade 10 and 11</vt:lpstr>
      <vt:lpstr>             ACT</vt:lpstr>
      <vt:lpstr>            ACT WorkKeys</vt:lpstr>
      <vt:lpstr>Advanced Placement (AP)</vt:lpstr>
      <vt:lpstr>Common Assessments Foundations of Math 1, NC Math 1, Math 2, NC Math 3, English 1, English 2 and Biology</vt:lpstr>
      <vt:lpstr>Questions</vt:lpstr>
    </vt:vector>
  </TitlesOfParts>
  <Company>Beaufort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Year of Testing</dc:title>
  <dc:creator>Vickie Bennett</dc:creator>
  <cp:lastModifiedBy>Vickie Bennett</cp:lastModifiedBy>
  <cp:revision>108</cp:revision>
  <cp:lastPrinted>2020-10-20T13:55:49Z</cp:lastPrinted>
  <dcterms:created xsi:type="dcterms:W3CDTF">2019-08-01T20:46:23Z</dcterms:created>
  <dcterms:modified xsi:type="dcterms:W3CDTF">2022-08-23T17:00:31Z</dcterms:modified>
</cp:coreProperties>
</file>